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2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755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59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48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31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339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149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90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06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418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407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199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437FE-E829-45CD-881C-54A266BBF6D7}" type="datetimeFigureOut">
              <a:rPr lang="ru-RU" smtClean="0"/>
              <a:t>21.12.2022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FE28A-6B4C-4767-B317-E4DB121AE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73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marL="222250">
              <a:lnSpc>
                <a:spcPct val="150000"/>
              </a:lnSpc>
              <a:spcBef>
                <a:spcPts val="2425"/>
              </a:spcBef>
            </a:pPr>
            <a:r>
              <a:rPr lang="ru-RU" b="1" spc="-10" dirty="0" smtClean="0">
                <a:solidFill>
                  <a:srgbClr val="202020"/>
                </a:solidFill>
                <a:effectLst/>
                <a:latin typeface="Times New Roman"/>
                <a:ea typeface="Times New Roman"/>
              </a:rPr>
              <a:t>Тема 1.  Общие основы связи с общественностью в органах государственной власти</a:t>
            </a:r>
            <a:r>
              <a:rPr lang="ru-RU" sz="2800" dirty="0" smtClean="0">
                <a:effectLst/>
                <a:latin typeface="Arial"/>
                <a:ea typeface="Times New Roman"/>
              </a:rPr>
              <a:t/>
            </a:r>
            <a:br>
              <a:rPr lang="ru-RU" sz="2800" dirty="0" smtClean="0">
                <a:effectLst/>
                <a:latin typeface="Arial"/>
                <a:ea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41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Направления работы подразделений</a:t>
            </a:r>
            <a:r>
              <a:rPr lang="ru-RU" sz="40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PR-службы: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latin typeface="Times New Roman"/>
                <a:ea typeface="Times New Roman"/>
              </a:rPr>
              <a:t>Н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алаживание корпоративных связей с общественностью, формирование имиджа фирмы среди широких слоев населения, коммуникации с лидерами, создающими общественное мнение – официальными политиками, лоббистами, деятелями культуры, учеными и пр.; </a:t>
            </a:r>
          </a:p>
          <a:p>
            <a:pPr algn="just">
              <a:lnSpc>
                <a:spcPct val="150000"/>
              </a:lnSpc>
            </a:pPr>
            <a:r>
              <a:rPr lang="ru-RU" sz="2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6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Вз</a:t>
            </a:r>
            <a:r>
              <a:rPr lang="ru-RU" sz="2600" b="1" dirty="0" smtClean="0">
                <a:solidFill>
                  <a:srgbClr val="C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аимодействие 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со СМИ, организация пресс-конференций, подготовка пресс-релизов, статей, радио- и телепередач, брошюр, каталогов, бюллетеней, отчетов о коммерческой и общественной деятельности фирмы, включая спонсорство, благотворительность, пожертвования;</a:t>
            </a:r>
            <a:endParaRPr lang="ru-RU" sz="1800" b="1" dirty="0" smtClean="0">
              <a:solidFill>
                <a:srgbClr val="C00000"/>
              </a:solidFill>
              <a:effectLst/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6248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prstClr val="black"/>
                </a:solidFill>
              </a:rPr>
              <a:t>Направления работы подразделений</a:t>
            </a:r>
            <a:r>
              <a:rPr lang="ru-RU" sz="36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PR-службы: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latin typeface="Times New Roman"/>
                <a:ea typeface="Times New Roman"/>
              </a:rPr>
              <a:t>О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рганизация презентаций фирмы и производимых ею товаров и услуг, семинаров, экскурсий на фирму, юбилеев и других торжеств; </a:t>
            </a:r>
            <a:endParaRPr lang="ru-RU" sz="1800" b="1" dirty="0" smtClean="0">
              <a:effectLst/>
              <a:latin typeface="Arial"/>
              <a:ea typeface="Times New Roman"/>
            </a:endParaRPr>
          </a:p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В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нутрифирменные общественные связи: оптимизация кадровой политики фирмы, создание системы внутрифирменного статуса, поддержка программ по работе с молодыми сотрудниками, ветеранами, пенсионерами, представителями разных национальностей и конфессий, участие в разработке и проведении акций социального, культурного, спортивно-оздоровительного характера, планирование и осуществление мероприятий для сотрудников фирмы в нерабочей обстановке. </a:t>
            </a:r>
            <a:endParaRPr lang="ru-RU" sz="1800" b="1" dirty="0" smtClean="0">
              <a:solidFill>
                <a:srgbClr val="C00000"/>
              </a:solidFill>
              <a:effectLst/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4835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588" lvl="1" indent="180975">
              <a:lnSpc>
                <a:spcPct val="150000"/>
              </a:lnSpc>
              <a:spcBef>
                <a:spcPts val="1415"/>
              </a:spcBef>
              <a:buFont typeface="+mj-lt"/>
              <a:buAutoNum type="arabicPeriod"/>
            </a:pPr>
            <a:r>
              <a:rPr lang="ru-RU" b="1" spc="5" dirty="0" smtClean="0">
                <a:solidFill>
                  <a:srgbClr val="202020"/>
                </a:solidFill>
                <a:effectLst/>
                <a:latin typeface="Times New Roman"/>
                <a:ea typeface="Times New Roman"/>
                <a:cs typeface="Times New Roman"/>
              </a:rPr>
              <a:t> Определение, значение и содержание ПР</a:t>
            </a:r>
            <a:endParaRPr lang="ru-RU" sz="1600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marL="1588" lvl="1" indent="180975">
              <a:lnSpc>
                <a:spcPct val="150000"/>
              </a:lnSpc>
              <a:spcBef>
                <a:spcPts val="1415"/>
              </a:spcBef>
              <a:buFont typeface="+mj-lt"/>
              <a:buAutoNum type="arabicPeriod"/>
            </a:pP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Принципы организации PR-структуры, построение иерархии</a:t>
            </a:r>
            <a:endParaRPr lang="ru-RU" sz="1600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marL="1588" lvl="1" indent="180975">
              <a:lnSpc>
                <a:spcPct val="150000"/>
              </a:lnSpc>
              <a:spcBef>
                <a:spcPts val="1415"/>
              </a:spcBef>
              <a:buFont typeface="+mj-lt"/>
              <a:buAutoNum type="arabicPeriod"/>
            </a:pPr>
            <a:r>
              <a:rPr lang="ru-RU" b="1" dirty="0" smtClean="0">
                <a:effectLst/>
                <a:latin typeface="Times New Roman"/>
                <a:ea typeface="Times New Roman"/>
                <a:cs typeface="Times New Roman"/>
              </a:rPr>
              <a:t>Понятие общественности. Типология групп общественности</a:t>
            </a:r>
            <a:endParaRPr lang="ru-RU" sz="1600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marL="1588" indent="180975">
              <a:lnSpc>
                <a:spcPct val="150000"/>
              </a:lnSpc>
              <a:spcBef>
                <a:spcPts val="1415"/>
              </a:spcBef>
              <a:spcAft>
                <a:spcPts val="0"/>
              </a:spcAft>
              <a:buNone/>
            </a:pPr>
            <a:r>
              <a:rPr lang="ru-RU" b="1" dirty="0" smtClean="0">
                <a:effectLst/>
                <a:latin typeface="Times New Roman"/>
                <a:ea typeface="Times New Roman"/>
              </a:rPr>
              <a:t> </a:t>
            </a:r>
            <a:endParaRPr lang="ru-RU" sz="1800" dirty="0" smtClean="0">
              <a:effectLst/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70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pPr marL="342900" lvl="0">
              <a:spcBef>
                <a:spcPct val="20000"/>
              </a:spcBef>
            </a:pPr>
            <a:r>
              <a:rPr lang="ru-RU" sz="3200" b="1" dirty="0">
                <a:solidFill>
                  <a:srgbClr val="FF0000"/>
                </a:solidFill>
                <a:latin typeface="Times New Roman"/>
                <a:ea typeface="Times New Roman"/>
                <a:cs typeface="+mn-cs"/>
              </a:rPr>
              <a:t>Направления деятельности служб по связям с общественностью в органах государственного и муниципального управления: </a:t>
            </a:r>
            <a:r>
              <a:rPr lang="ru-RU" sz="1800" b="1" dirty="0">
                <a:solidFill>
                  <a:srgbClr val="FF0000"/>
                </a:solidFill>
                <a:latin typeface="Arial"/>
                <a:ea typeface="Times New Roman"/>
                <a:cs typeface="+mn-cs"/>
              </a:rPr>
              <a:t/>
            </a:r>
            <a:br>
              <a:rPr lang="ru-RU" sz="1800" b="1" dirty="0">
                <a:solidFill>
                  <a:srgbClr val="FF0000"/>
                </a:solidFill>
                <a:latin typeface="Arial"/>
                <a:ea typeface="Times New Roman"/>
                <a:cs typeface="+mn-cs"/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41987"/>
          </a:xfrm>
        </p:spPr>
        <p:txBody>
          <a:bodyPr>
            <a:normAutofit fontScale="62500" lnSpcReduction="20000"/>
          </a:bodyPr>
          <a:lstStyle/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b="1" dirty="0">
                <a:latin typeface="Times New Roman" pitchFamily="18" charset="0"/>
                <a:ea typeface="Times New Roman"/>
                <a:cs typeface="Times New Roman" pitchFamily="18" charset="0"/>
              </a:rPr>
              <a:t>У</a:t>
            </a: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становление, поддержание, расширение контактов с гражданами и организациями;</a:t>
            </a:r>
            <a:endParaRPr lang="ru-RU" sz="18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b="1" dirty="0">
                <a:latin typeface="Times New Roman" pitchFamily="18" charset="0"/>
                <a:ea typeface="Times New Roman"/>
                <a:cs typeface="Times New Roman" pitchFamily="18" charset="0"/>
              </a:rPr>
              <a:t>И</a:t>
            </a: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нформирование общественности о существе принимаемых решений; </a:t>
            </a:r>
            <a:endParaRPr lang="ru-RU" sz="18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b="1" dirty="0">
                <a:latin typeface="Times New Roman" pitchFamily="18" charset="0"/>
                <a:ea typeface="Times New Roman"/>
                <a:cs typeface="Times New Roman" pitchFamily="18" charset="0"/>
              </a:rPr>
              <a:t>А</a:t>
            </a: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нализ общественной реакции на действия должностных лиц и органов власти;</a:t>
            </a:r>
            <a:endParaRPr lang="ru-RU" sz="18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b="1" dirty="0">
                <a:latin typeface="Times New Roman" pitchFamily="18" charset="0"/>
                <a:ea typeface="Times New Roman"/>
                <a:cs typeface="Times New Roman" pitchFamily="18" charset="0"/>
              </a:rPr>
              <a:t>П</a:t>
            </a: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рогнозирование социально-политического процесса, обеспечение органов власти прогнозными аналитическими разработками;</a:t>
            </a:r>
            <a:endParaRPr lang="ru-RU" sz="18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lvl="0" algn="just">
              <a:lnSpc>
                <a:spcPct val="150000"/>
              </a:lnSpc>
              <a:buFont typeface="Symbol"/>
              <a:buChar char=""/>
            </a:pPr>
            <a:r>
              <a:rPr lang="ru-RU" b="1" dirty="0">
                <a:latin typeface="Times New Roman" pitchFamily="18" charset="0"/>
                <a:ea typeface="Times New Roman"/>
                <a:cs typeface="Times New Roman" pitchFamily="18" charset="0"/>
              </a:rPr>
              <a:t>Ф</a:t>
            </a: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ормирование благоприятного имиджа власти и должностных лиц. </a:t>
            </a:r>
            <a:endParaRPr lang="ru-RU" sz="1800" b="1" dirty="0" smtClean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387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/>
                <a:ea typeface="Times New Roman"/>
              </a:rPr>
              <a:t>У</a:t>
            </a:r>
            <a:r>
              <a:rPr lang="ru-RU" b="1" dirty="0" smtClean="0">
                <a:solidFill>
                  <a:srgbClr val="0070C0"/>
                </a:solidFill>
                <a:effectLst/>
                <a:latin typeface="Times New Roman"/>
                <a:ea typeface="Times New Roman"/>
              </a:rPr>
              <a:t>ровни отношений внутри органов власти: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FF0000"/>
                </a:solidFill>
                <a:latin typeface="Times New Roman"/>
                <a:ea typeface="Times New Roman"/>
              </a:rPr>
              <a:t>М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икроуровень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(отношения внутри структур органов власти, когда каждая из них рассматривается как относительно автономный субъект управления);</a:t>
            </a:r>
          </a:p>
          <a:p>
            <a:pPr marL="0" indent="0" algn="just">
              <a:buNone/>
            </a:pPr>
            <a:r>
              <a:rPr lang="ru-RU" b="1" dirty="0" err="1" smtClean="0">
                <a:solidFill>
                  <a:srgbClr val="FF0000"/>
                </a:solidFill>
                <a:latin typeface="Times New Roman"/>
                <a:ea typeface="Times New Roman"/>
              </a:rPr>
              <a:t>М</a:t>
            </a:r>
            <a:r>
              <a:rPr lang="ru-RU" b="1" dirty="0" err="1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езауровень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(отношения между различными структурами государственного и муниципального управления); 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М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Times New Roman"/>
              </a:rPr>
              <a:t>акроуровень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(отношения органов власти с институтами гражданского общества).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02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pPr marL="457200">
              <a:spcAft>
                <a:spcPts val="0"/>
              </a:spcAft>
            </a:pPr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Государственная PR-служба  определенные функции:</a:t>
            </a:r>
            <a:r>
              <a:rPr lang="ru-RU" sz="2800" b="1" dirty="0" smtClean="0">
                <a:solidFill>
                  <a:srgbClr val="002060"/>
                </a:solidFill>
                <a:effectLst/>
                <a:latin typeface="Arial"/>
                <a:ea typeface="Times New Roman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effectLst/>
                <a:latin typeface="Arial"/>
                <a:ea typeface="Times New Roman"/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</p:spPr>
        <p:txBody>
          <a:bodyPr>
            <a:normAutofit fontScale="70000" lnSpcReduction="20000"/>
          </a:bodyPr>
          <a:lstStyle/>
          <a:p>
            <a:pPr lvl="0" algn="just">
              <a:lnSpc>
                <a:spcPct val="150000"/>
              </a:lnSpc>
              <a:buFont typeface="Wingdings"/>
              <a:buChar char=""/>
            </a:pP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О</a:t>
            </a:r>
            <a:r>
              <a:rPr lang="ru-RU" b="1" dirty="0" smtClean="0">
                <a:solidFill>
                  <a:srgbClr val="C00000"/>
                </a:solidFill>
                <a:effectLst/>
                <a:latin typeface="Times New Roman"/>
                <a:ea typeface="Times New Roman"/>
              </a:rPr>
              <a:t>перативное и полное информирование граждан о деятельности организации, в том числе при помощи СМИ;</a:t>
            </a:r>
            <a:endParaRPr lang="ru-RU" sz="1800" b="1" dirty="0" smtClean="0">
              <a:solidFill>
                <a:srgbClr val="C00000"/>
              </a:solidFill>
              <a:effectLst/>
              <a:latin typeface="Arial"/>
              <a:ea typeface="Times New Roman"/>
            </a:endParaRPr>
          </a:p>
          <a:p>
            <a:pPr lvl="0" algn="just">
              <a:lnSpc>
                <a:spcPct val="150000"/>
              </a:lnSpc>
              <a:buFont typeface="Wingdings"/>
              <a:buChar char=""/>
            </a:pPr>
            <a:r>
              <a:rPr lang="ru-RU" b="1" u="sng" dirty="0">
                <a:latin typeface="Times New Roman"/>
                <a:ea typeface="Times New Roman"/>
              </a:rPr>
              <a:t>Р</a:t>
            </a:r>
            <a:r>
              <a:rPr lang="ru-RU" b="1" u="sng" dirty="0" smtClean="0">
                <a:effectLst/>
                <a:latin typeface="Times New Roman"/>
                <a:ea typeface="Times New Roman"/>
              </a:rPr>
              <a:t>аспространение, а в случае необходимости и подготовка для СМИ официальных сообщений, заявлений и иных информационных (журналистских) материалов, посвященных деятельности организации;  подготовка и передача в СМИ разъяснений и комментариев специалистов, экспертов и авторов решений и действий организаций; </a:t>
            </a:r>
            <a:endParaRPr lang="ru-RU" sz="1800" b="1" u="sng" dirty="0" smtClean="0">
              <a:effectLst/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6383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5649491"/>
          </a:xfrm>
        </p:spPr>
        <p:txBody>
          <a:bodyPr>
            <a:normAutofit fontScale="85000" lnSpcReduction="20000"/>
          </a:bodyPr>
          <a:lstStyle/>
          <a:p>
            <a:pPr lvl="0" algn="just">
              <a:lnSpc>
                <a:spcPct val="150000"/>
              </a:lnSpc>
              <a:buFont typeface="Wingdings"/>
              <a:buChar char=""/>
            </a:pPr>
            <a:r>
              <a:rPr lang="ru-RU" b="1" dirty="0">
                <a:latin typeface="Times New Roman"/>
                <a:ea typeface="Times New Roman"/>
              </a:rPr>
              <a:t>П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роведение в соответствии с законом аккредитации журналистов, выполняющих редакционное задание и освещающих деятельность данной организации;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 </a:t>
            </a:r>
            <a:endParaRPr lang="ru-RU" sz="1800" dirty="0" smtClean="0">
              <a:effectLst/>
              <a:latin typeface="Arial"/>
              <a:ea typeface="Times New Roman"/>
            </a:endParaRPr>
          </a:p>
          <a:p>
            <a:pPr lvl="0" algn="just">
              <a:lnSpc>
                <a:spcPct val="150000"/>
              </a:lnSpc>
              <a:buFont typeface="Wingdings"/>
              <a:buChar char=""/>
            </a:pPr>
            <a:r>
              <a:rPr lang="ru-RU" u="sng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PR-подразделения в крупных государственных структурах предназначены для оказание содействия аккредитованным журналистам, а также корреспондентам, выполняющим задание по сбору и подготовке материалов для публикации, теле- или радиопередачи; </a:t>
            </a:r>
            <a:endParaRPr lang="ru-RU" sz="1800" u="sng" dirty="0" smtClean="0">
              <a:solidFill>
                <a:srgbClr val="002060"/>
              </a:solidFill>
              <a:effectLst/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7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/>
              <a:buChar char=""/>
            </a:pPr>
            <a:r>
              <a:rPr lang="ru-RU" b="1" dirty="0">
                <a:latin typeface="Times New Roman"/>
                <a:ea typeface="Times New Roman"/>
              </a:rPr>
              <a:t>П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одготовка для СМИ пресс-бюллетеней, пресс-релизов, обзоров, </a:t>
            </a:r>
            <a:r>
              <a:rPr lang="ru-RU" b="1" dirty="0" err="1" smtClean="0">
                <a:effectLst/>
                <a:latin typeface="Times New Roman"/>
                <a:ea typeface="Times New Roman"/>
              </a:rPr>
              <a:t>спецвыпусков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 тематической информации; </a:t>
            </a:r>
            <a:endParaRPr lang="ru-RU" sz="1800" b="1" dirty="0" smtClean="0">
              <a:effectLst/>
              <a:latin typeface="Arial"/>
              <a:ea typeface="Times New Roman"/>
            </a:endParaRPr>
          </a:p>
          <a:p>
            <a:pPr lvl="0" algn="just">
              <a:lnSpc>
                <a:spcPct val="150000"/>
              </a:lnSpc>
              <a:buFont typeface="Wingdings"/>
              <a:buChar char=""/>
            </a:pP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П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одготовка и проведение пресс-конференций, брифингов, встреч с журналистами по текущим проблемам деятельности организации; </a:t>
            </a:r>
            <a:endParaRPr lang="ru-RU" sz="1800" b="1" dirty="0" smtClean="0">
              <a:solidFill>
                <a:srgbClr val="002060"/>
              </a:solidFill>
              <a:effectLst/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5056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/>
              <a:buChar char=""/>
            </a:pP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А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нализ материалов прессы, радио и телевидения о деятельности организации для ее руководителей и сотрудников; </a:t>
            </a:r>
            <a:endParaRPr lang="ru-RU" sz="1800" b="1" dirty="0" smtClean="0">
              <a:solidFill>
                <a:srgbClr val="002060"/>
              </a:solidFill>
              <a:effectLst/>
              <a:latin typeface="Arial"/>
              <a:ea typeface="Times New Roman"/>
            </a:endParaRPr>
          </a:p>
          <a:p>
            <a:pPr lvl="0" algn="just">
              <a:lnSpc>
                <a:spcPct val="150000"/>
              </a:lnSpc>
              <a:buFont typeface="Wingdings"/>
              <a:buChar char=""/>
            </a:pPr>
            <a:r>
              <a:rPr lang="ru-RU" b="1" dirty="0">
                <a:latin typeface="Times New Roman"/>
                <a:ea typeface="Times New Roman"/>
              </a:rPr>
              <a:t>О</a:t>
            </a:r>
            <a:r>
              <a:rPr lang="ru-RU" b="1" dirty="0" smtClean="0">
                <a:effectLst/>
                <a:latin typeface="Times New Roman"/>
                <a:ea typeface="Times New Roman"/>
              </a:rPr>
              <a:t>пределение достоверности опубликованных сведений, подготовка при необходимости разъяснительных писем и опровержений. </a:t>
            </a:r>
            <a:endParaRPr lang="ru-RU" sz="1800" b="1" dirty="0" smtClean="0">
              <a:effectLst/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6857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 fontScale="90000"/>
          </a:bodyPr>
          <a:lstStyle/>
          <a:p>
            <a:pPr marL="457200" algn="just">
              <a:spcAft>
                <a:spcPts val="0"/>
              </a:spcAft>
            </a:pPr>
            <a:r>
              <a:rPr lang="ru-RU" b="1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В структуре PR-службы можно выделить подразделения, каждое из которых занимается своим направлением работы:</a:t>
            </a:r>
            <a:r>
              <a:rPr lang="ru-RU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800" dirty="0" smtClean="0"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 З</a:t>
            </a:r>
            <a:r>
              <a:rPr lang="ru-RU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аказ маркетинговых, социологических, политологических и прочих исследований, их анализ и синтез, разработка программ по формированию общественного мнения или изменению его в пользу фирмы, организация тендеров и выбор специализированных PR-агентств для возможной совместной работы; </a:t>
            </a:r>
            <a:endParaRPr lang="ru-RU" sz="1800" b="1" dirty="0" smtClean="0">
              <a:solidFill>
                <a:srgbClr val="002060"/>
              </a:solidFill>
              <a:effectLst/>
              <a:latin typeface="Arial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1933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526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Wingdings</vt:lpstr>
      <vt:lpstr>Тема Office</vt:lpstr>
      <vt:lpstr>Тема 1.  Общие основы связи с общественностью в органах государственной власти </vt:lpstr>
      <vt:lpstr>План лекции:</vt:lpstr>
      <vt:lpstr>Направления деятельности служб по связям с общественностью в органах государственного и муниципального управления:  </vt:lpstr>
      <vt:lpstr>Уровни отношений внутри органов власти:</vt:lpstr>
      <vt:lpstr>Государственная PR-служба  определенные функции: </vt:lpstr>
      <vt:lpstr>Презентация PowerPoint</vt:lpstr>
      <vt:lpstr>Презентация PowerPoint</vt:lpstr>
      <vt:lpstr>Презентация PowerPoint</vt:lpstr>
      <vt:lpstr>В структуре PR-службы можно выделить подразделения, каждое из которых занимается своим направлением работы:  </vt:lpstr>
      <vt:lpstr>Направления работы подразделений PR-службы:</vt:lpstr>
      <vt:lpstr>Направления работы подразделений PR-службы: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 Общие основы связи с общественностью в органах государственной власти</dc:title>
  <dc:creator>Администратор</dc:creator>
  <cp:lastModifiedBy>Yuki Cross</cp:lastModifiedBy>
  <cp:revision>4</cp:revision>
  <dcterms:created xsi:type="dcterms:W3CDTF">2014-09-02T15:58:57Z</dcterms:created>
  <dcterms:modified xsi:type="dcterms:W3CDTF">2022-12-21T09:50:42Z</dcterms:modified>
</cp:coreProperties>
</file>